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4" r:id="rId19"/>
    <p:sldId id="275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1E9F07-C1E7-45BE-A123-6CFD1219DE41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BF1944-9A4F-4E5E-A975-F8D38F9EE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smtClean="0"/>
              <a:t>Word 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1905000"/>
            <a:ext cx="43334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Word 1</a:t>
            </a:r>
            <a:endParaRPr 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set margins</a:t>
            </a:r>
          </a:p>
          <a:p>
            <a:pPr lvl="1"/>
            <a:r>
              <a:rPr lang="en-US" dirty="0" smtClean="0"/>
              <a:t>Page Layout Tab&gt; page set up group&gt; Margins button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Default margins are 1 inch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158" y="3914139"/>
            <a:ext cx="4064409" cy="139192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438400" y="4114799"/>
            <a:ext cx="8382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Default line spacing is </a:t>
            </a:r>
            <a:r>
              <a:rPr lang="en-US" dirty="0" smtClean="0"/>
              <a:t>1”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 tab&gt; Paragraph group</a:t>
            </a:r>
          </a:p>
          <a:p>
            <a:r>
              <a:rPr lang="en-US" dirty="0" smtClean="0"/>
              <a:t>Line Spacing Shortcuts</a:t>
            </a:r>
          </a:p>
          <a:p>
            <a:pPr lvl="1"/>
            <a:r>
              <a:rPr lang="en-US" dirty="0" smtClean="0"/>
              <a:t>Double is Ctrl+2</a:t>
            </a:r>
          </a:p>
          <a:p>
            <a:pPr lvl="1"/>
            <a:r>
              <a:rPr lang="en-US" dirty="0" smtClean="0"/>
              <a:t>Single is Ctrl+1</a:t>
            </a:r>
          </a:p>
          <a:p>
            <a:pPr lvl="1"/>
            <a:r>
              <a:rPr lang="en-US" dirty="0" smtClean="0"/>
              <a:t>1.5 is Ctrl+5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Spacing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5" t="10367" r="52639" b="84877"/>
          <a:stretch/>
        </p:blipFill>
        <p:spPr bwMode="auto">
          <a:xfrm>
            <a:off x="1981200" y="3200400"/>
            <a:ext cx="1169861" cy="84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Font face and Font size</a:t>
            </a:r>
          </a:p>
          <a:p>
            <a:pPr lvl="1"/>
            <a:r>
              <a:rPr lang="en-US" dirty="0" smtClean="0"/>
              <a:t>Home tab&gt; font group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Emphasizing text</a:t>
            </a:r>
          </a:p>
          <a:p>
            <a:pPr lvl="1"/>
            <a:r>
              <a:rPr lang="en-US" dirty="0" smtClean="0"/>
              <a:t>Bold= Ctrl + b</a:t>
            </a:r>
          </a:p>
          <a:p>
            <a:pPr lvl="1"/>
            <a:r>
              <a:rPr lang="en-US" dirty="0" smtClean="0"/>
              <a:t>Italics= Ctrl +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Underline= Ctrl + u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t="7514" r="77942" b="88301"/>
          <a:stretch/>
        </p:blipFill>
        <p:spPr bwMode="auto">
          <a:xfrm>
            <a:off x="1295400" y="3625561"/>
            <a:ext cx="3343275" cy="742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t="10748" r="83737" b="84782"/>
          <a:stretch/>
        </p:blipFill>
        <p:spPr bwMode="auto">
          <a:xfrm>
            <a:off x="3870105" y="4713719"/>
            <a:ext cx="1841939" cy="7463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" t="6372" r="66916" b="82215"/>
          <a:stretch/>
        </p:blipFill>
        <p:spPr bwMode="auto">
          <a:xfrm>
            <a:off x="3657600" y="4457700"/>
            <a:ext cx="3429000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painter</a:t>
            </a:r>
          </a:p>
          <a:p>
            <a:pPr lvl="1"/>
            <a:r>
              <a:rPr lang="en-US" dirty="0" smtClean="0"/>
              <a:t>Copies styles and appearance, not text and content— </a:t>
            </a:r>
            <a:r>
              <a:rPr lang="en-US" u="sng" dirty="0" smtClean="0"/>
              <a:t>Copies Formatting</a:t>
            </a:r>
          </a:p>
          <a:p>
            <a:pPr lvl="1"/>
            <a:r>
              <a:rPr lang="en-US" dirty="0" smtClean="0"/>
              <a:t>Click painter </a:t>
            </a:r>
            <a:r>
              <a:rPr lang="en-US" b="1" u="sng" dirty="0" smtClean="0"/>
              <a:t>twic</a:t>
            </a:r>
            <a:r>
              <a:rPr lang="en-US" b="1" dirty="0" smtClean="0"/>
              <a:t>e</a:t>
            </a:r>
            <a:r>
              <a:rPr lang="en-US" dirty="0" smtClean="0"/>
              <a:t> to copy to more than one location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Change Case</a:t>
            </a:r>
          </a:p>
          <a:p>
            <a:pPr lvl="1"/>
            <a:r>
              <a:rPr lang="en-US" dirty="0" smtClean="0"/>
              <a:t>shift+F3</a:t>
            </a:r>
          </a:p>
          <a:p>
            <a:pPr lvl="1"/>
            <a:r>
              <a:rPr lang="en-US" dirty="0" smtClean="0"/>
              <a:t>Icon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(cont)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248400" y="4497114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556574"/>
            <a:ext cx="2243988" cy="141725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242817" y="2218267"/>
            <a:ext cx="55245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Styles include pre-formatted</a:t>
            </a:r>
          </a:p>
          <a:p>
            <a:pPr lvl="1"/>
            <a:r>
              <a:rPr lang="en-US" u="sng" dirty="0" smtClean="0"/>
              <a:t>Font</a:t>
            </a:r>
            <a:r>
              <a:rPr lang="en-US" dirty="0" smtClean="0"/>
              <a:t> and </a:t>
            </a:r>
            <a:r>
              <a:rPr lang="en-US" u="sng" dirty="0" smtClean="0"/>
              <a:t>Font Size</a:t>
            </a:r>
          </a:p>
          <a:p>
            <a:r>
              <a:rPr lang="en-US" dirty="0" smtClean="0"/>
              <a:t>Styles are located</a:t>
            </a:r>
          </a:p>
          <a:p>
            <a:pPr lvl="1"/>
            <a:r>
              <a:rPr lang="en-US" u="sng" dirty="0" smtClean="0"/>
              <a:t>Home tab&gt; Styles group</a:t>
            </a:r>
          </a:p>
          <a:p>
            <a:r>
              <a:rPr lang="en-US" dirty="0" smtClean="0"/>
              <a:t>Themes are sets of formats for</a:t>
            </a:r>
          </a:p>
          <a:p>
            <a:pPr lvl="1"/>
            <a:r>
              <a:rPr lang="en-US" u="sng" dirty="0" smtClean="0"/>
              <a:t>Fonts</a:t>
            </a:r>
            <a:r>
              <a:rPr lang="en-US" dirty="0" smtClean="0"/>
              <a:t>, </a:t>
            </a:r>
            <a:r>
              <a:rPr lang="en-US" u="sng" dirty="0" smtClean="0"/>
              <a:t>Colors</a:t>
            </a:r>
            <a:r>
              <a:rPr lang="en-US" dirty="0" smtClean="0"/>
              <a:t>, </a:t>
            </a:r>
            <a:r>
              <a:rPr lang="en-US" u="sng" dirty="0" smtClean="0"/>
              <a:t>Graphics</a:t>
            </a:r>
          </a:p>
          <a:p>
            <a:r>
              <a:rPr lang="en-US" dirty="0" smtClean="0"/>
              <a:t>Themes are located</a:t>
            </a:r>
          </a:p>
          <a:p>
            <a:pPr lvl="1"/>
            <a:r>
              <a:rPr lang="en-US" u="sng" dirty="0" smtClean="0"/>
              <a:t>Design </a:t>
            </a:r>
            <a:r>
              <a:rPr lang="en-US" u="sng" dirty="0" smtClean="0"/>
              <a:t>tab&gt; </a:t>
            </a:r>
            <a:r>
              <a:rPr lang="en-US" u="sng" dirty="0" smtClean="0"/>
              <a:t>Document Formatting </a:t>
            </a:r>
            <a:br>
              <a:rPr lang="en-US" u="sng" dirty="0" smtClean="0"/>
            </a:br>
            <a:r>
              <a:rPr lang="en-US" u="sng" dirty="0" smtClean="0"/>
              <a:t>group</a:t>
            </a:r>
            <a:endParaRPr lang="en-US" u="sng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&amp; Styles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1" t="6277" r="15825" b="82310"/>
          <a:stretch/>
        </p:blipFill>
        <p:spPr bwMode="auto">
          <a:xfrm>
            <a:off x="4724400" y="3124200"/>
            <a:ext cx="3905250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865" y="4989744"/>
            <a:ext cx="2543175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Themes will only appear if a </a:t>
            </a:r>
            <a:r>
              <a:rPr lang="en-US" u="sng" dirty="0" smtClean="0"/>
              <a:t>style</a:t>
            </a:r>
            <a:r>
              <a:rPr lang="en-US" dirty="0" smtClean="0"/>
              <a:t> has been applied</a:t>
            </a:r>
          </a:p>
          <a:p>
            <a:r>
              <a:rPr lang="en-US" dirty="0" smtClean="0"/>
              <a:t>Changing Themes without applying Styles will only change your color options</a:t>
            </a:r>
          </a:p>
          <a:p>
            <a:r>
              <a:rPr lang="en-US" dirty="0" smtClean="0"/>
              <a:t>Items in the Themes group include</a:t>
            </a:r>
          </a:p>
          <a:p>
            <a:pPr lvl="1"/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Font</a:t>
            </a:r>
          </a:p>
          <a:p>
            <a:pPr lvl="1"/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&amp; Styles (cont)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800600"/>
            <a:ext cx="2238375" cy="10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61156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Page Borders </a:t>
            </a:r>
            <a:r>
              <a:rPr lang="en-US" dirty="0" smtClean="0"/>
              <a:t>place a border around the whole page.</a:t>
            </a:r>
          </a:p>
          <a:p>
            <a:endParaRPr lang="en-US" dirty="0" smtClean="0"/>
          </a:p>
          <a:p>
            <a:r>
              <a:rPr lang="en-US" dirty="0" smtClean="0"/>
              <a:t>The path to Page Borders is</a:t>
            </a:r>
            <a:br>
              <a:rPr lang="en-US" dirty="0" smtClean="0"/>
            </a:br>
            <a:r>
              <a:rPr lang="en-US" u="sng" dirty="0" smtClean="0"/>
              <a:t>Design </a:t>
            </a:r>
            <a:r>
              <a:rPr lang="en-US" u="sng" dirty="0" err="1" smtClean="0"/>
              <a:t>Tab</a:t>
            </a:r>
            <a:r>
              <a:rPr lang="en-US" u="sng" dirty="0" err="1" smtClean="0">
                <a:sym typeface="Wingdings" pitchFamily="2" charset="2"/>
              </a:rPr>
              <a:t>Page</a:t>
            </a:r>
            <a:r>
              <a:rPr lang="en-US" u="sng" dirty="0" smtClean="0">
                <a:sym typeface="Wingdings" pitchFamily="2" charset="2"/>
              </a:rPr>
              <a:t> </a:t>
            </a:r>
            <a:r>
              <a:rPr lang="en-US" u="sng" dirty="0" err="1" smtClean="0">
                <a:sym typeface="Wingdings" pitchFamily="2" charset="2"/>
              </a:rPr>
              <a:t>Backround</a:t>
            </a:r>
            <a:r>
              <a:rPr lang="en-US" u="sng" dirty="0" smtClean="0">
                <a:sym typeface="Wingdings" pitchFamily="2" charset="2"/>
              </a:rPr>
              <a:t> </a:t>
            </a:r>
            <a:r>
              <a:rPr lang="en-US" u="sng" dirty="0" err="1" smtClean="0">
                <a:sym typeface="Wingdings" pitchFamily="2" charset="2"/>
              </a:rPr>
              <a:t>GroupPage</a:t>
            </a:r>
            <a:r>
              <a:rPr lang="en-US" u="sng" dirty="0" smtClean="0">
                <a:sym typeface="Wingdings" pitchFamily="2" charset="2"/>
              </a:rPr>
              <a:t> Border</a:t>
            </a:r>
            <a:endParaRPr lang="en-US" dirty="0" smtClean="0">
              <a:sym typeface="Wingdings" pitchFamily="2" charset="2"/>
            </a:endParaRPr>
          </a:p>
          <a:p>
            <a:endParaRPr lang="en-US" u="sng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Page borders can be </a:t>
            </a:r>
            <a:r>
              <a:rPr lang="en-US" u="sng" dirty="0" smtClean="0">
                <a:sym typeface="Wingdings" pitchFamily="2" charset="2"/>
              </a:rPr>
              <a:t>art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u="sng" dirty="0" smtClean="0">
                <a:sym typeface="Wingdings" pitchFamily="2" charset="2"/>
              </a:rPr>
              <a:t>colored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u="sng" dirty="0" smtClean="0">
                <a:sym typeface="Wingdings" pitchFamily="2" charset="2"/>
              </a:rPr>
              <a:t>different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u="sng" dirty="0" smtClean="0">
                <a:sym typeface="Wingdings" pitchFamily="2" charset="2"/>
              </a:rPr>
              <a:t>widths</a:t>
            </a:r>
            <a:r>
              <a:rPr lang="en-US" dirty="0" smtClean="0">
                <a:sym typeface="Wingdings" pitchFamily="2" charset="2"/>
              </a:rPr>
              <a:t> and/or </a:t>
            </a:r>
            <a:r>
              <a:rPr lang="en-US" u="sng" dirty="0" smtClean="0">
                <a:sym typeface="Wingdings" pitchFamily="2" charset="2"/>
              </a:rPr>
              <a:t>lines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Borders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9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36532"/>
          </a:xfrm>
        </p:spPr>
        <p:txBody>
          <a:bodyPr>
            <a:normAutofit/>
          </a:bodyPr>
          <a:lstStyle/>
          <a:p>
            <a:r>
              <a:rPr lang="en-US" dirty="0" smtClean="0"/>
              <a:t>Headers are at the </a:t>
            </a:r>
            <a:r>
              <a:rPr lang="en-US" u="sng" dirty="0" smtClean="0"/>
              <a:t>Top</a:t>
            </a:r>
            <a:r>
              <a:rPr lang="en-US" dirty="0" smtClean="0"/>
              <a:t> of the page</a:t>
            </a:r>
          </a:p>
          <a:p>
            <a:r>
              <a:rPr lang="en-US" dirty="0" smtClean="0"/>
              <a:t>Footers are at the </a:t>
            </a:r>
            <a:r>
              <a:rPr lang="en-US" u="sng" dirty="0" smtClean="0"/>
              <a:t>bottom</a:t>
            </a:r>
            <a:r>
              <a:rPr lang="en-US" dirty="0" smtClean="0"/>
              <a:t> of the page</a:t>
            </a:r>
          </a:p>
          <a:p>
            <a:r>
              <a:rPr lang="en-US" dirty="0" smtClean="0"/>
              <a:t>Path to create</a:t>
            </a:r>
          </a:p>
          <a:p>
            <a:pPr lvl="1"/>
            <a:r>
              <a:rPr lang="en-US" u="sng" dirty="0" smtClean="0"/>
              <a:t>Insert tab&gt; Header &amp; Footer group</a:t>
            </a:r>
          </a:p>
          <a:p>
            <a:r>
              <a:rPr lang="en-US" dirty="0" smtClean="0"/>
              <a:t>Automatic page numbers can be placed in a document by going to</a:t>
            </a:r>
          </a:p>
          <a:p>
            <a:pPr lvl="1"/>
            <a:r>
              <a:rPr lang="en-US" u="sng" dirty="0" smtClean="0"/>
              <a:t>Insert tab&gt;Header/Footer group&gt;page numbers</a:t>
            </a:r>
          </a:p>
          <a:p>
            <a:r>
              <a:rPr lang="en-US" dirty="0" smtClean="0"/>
              <a:t>The locations for page numbers are: </a:t>
            </a:r>
            <a:r>
              <a:rPr lang="en-US" u="sng" dirty="0" smtClean="0"/>
              <a:t>Top</a:t>
            </a:r>
            <a:r>
              <a:rPr lang="en-US" dirty="0" smtClean="0"/>
              <a:t>, </a:t>
            </a:r>
            <a:r>
              <a:rPr lang="en-US" u="sng" dirty="0" smtClean="0"/>
              <a:t>Bottom</a:t>
            </a:r>
            <a:r>
              <a:rPr lang="en-US" dirty="0" smtClean="0"/>
              <a:t>, </a:t>
            </a:r>
            <a:r>
              <a:rPr lang="en-US" u="sng" dirty="0" smtClean="0"/>
              <a:t>Margins</a:t>
            </a:r>
            <a:r>
              <a:rPr lang="en-US" dirty="0" smtClean="0"/>
              <a:t>, </a:t>
            </a:r>
            <a:r>
              <a:rPr lang="en-US" u="sng" dirty="0" smtClean="0"/>
              <a:t>Current</a:t>
            </a:r>
          </a:p>
          <a:p>
            <a:r>
              <a:rPr lang="en-US" dirty="0" smtClean="0"/>
              <a:t>Use the Design Tab to add </a:t>
            </a:r>
            <a:r>
              <a:rPr lang="en-US" u="sng" dirty="0" smtClean="0"/>
              <a:t>page</a:t>
            </a:r>
            <a:r>
              <a:rPr lang="en-US" dirty="0" smtClean="0"/>
              <a:t> </a:t>
            </a:r>
            <a:r>
              <a:rPr lang="en-US" u="sng" dirty="0" smtClean="0"/>
              <a:t>numbers</a:t>
            </a:r>
            <a:r>
              <a:rPr lang="en-US" dirty="0" smtClean="0"/>
              <a:t> when the Header &amp; Footer are active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&amp; Footers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8" t="4266" r="50814" b="86059"/>
          <a:stretch/>
        </p:blipFill>
        <p:spPr bwMode="auto">
          <a:xfrm>
            <a:off x="6781800" y="2514600"/>
            <a:ext cx="1581150" cy="1009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348842"/>
            <a:ext cx="7746732" cy="152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75466"/>
            <a:ext cx="8839200" cy="3572934"/>
          </a:xfrm>
        </p:spPr>
        <p:txBody>
          <a:bodyPr/>
          <a:lstStyle/>
          <a:p>
            <a:r>
              <a:rPr lang="en-US" dirty="0"/>
              <a:t>Class format for Header and Footer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Student Name	assignment			Period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Date				Page #		Teacher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Format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15287" y="286651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92675" y="403097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Footer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215498" y="3235843"/>
            <a:ext cx="609600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7" idx="2"/>
          </p:cNvCxnSpPr>
          <p:nvPr/>
        </p:nvCxnSpPr>
        <p:spPr>
          <a:xfrm flipH="1">
            <a:off x="8203932" y="4400303"/>
            <a:ext cx="560243" cy="244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98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Numbered List </a:t>
            </a:r>
            <a:r>
              <a:rPr lang="en-US" dirty="0" smtClean="0"/>
              <a:t>is used when items appear sequentially.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Bulleted list </a:t>
            </a:r>
            <a:r>
              <a:rPr lang="en-US" dirty="0" smtClean="0"/>
              <a:t>is used when order does not matter</a:t>
            </a:r>
          </a:p>
          <a:p>
            <a:r>
              <a:rPr lang="en-US" dirty="0" smtClean="0"/>
              <a:t>Custom bullets can be defined by choosing </a:t>
            </a:r>
            <a:r>
              <a:rPr lang="en-US" u="sng" dirty="0" smtClean="0"/>
              <a:t>define</a:t>
            </a:r>
            <a:r>
              <a:rPr lang="en-US" dirty="0" smtClean="0"/>
              <a:t> new </a:t>
            </a:r>
            <a:r>
              <a:rPr lang="en-US" u="sng" dirty="0" smtClean="0"/>
              <a:t>bullet</a:t>
            </a:r>
          </a:p>
          <a:p>
            <a:r>
              <a:rPr lang="en-US" dirty="0" smtClean="0"/>
              <a:t>Custom numbering can be defined by choosing define new </a:t>
            </a:r>
            <a:r>
              <a:rPr lang="en-US" u="sng" dirty="0" smtClean="0"/>
              <a:t>number</a:t>
            </a:r>
            <a:r>
              <a:rPr lang="en-US" dirty="0" smtClean="0"/>
              <a:t> </a:t>
            </a:r>
            <a:r>
              <a:rPr lang="en-US" u="sng" dirty="0" smtClean="0"/>
              <a:t>format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Bullets and Numbering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7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852487"/>
            <a:ext cx="6934200" cy="5153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35550" y="1545352"/>
            <a:ext cx="838200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Title Bar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372072"/>
            <a:ext cx="9144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Quick Access Toolbar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1200150" y="3024104"/>
            <a:ext cx="838200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Ribbon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749842"/>
            <a:ext cx="840638" cy="2539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Status Bar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4876800"/>
            <a:ext cx="835049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View Buttons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6295441" y="5084548"/>
            <a:ext cx="714960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Zoom Control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7178650" y="1202950"/>
            <a:ext cx="762000" cy="5770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Minimize</a:t>
            </a:r>
          </a:p>
          <a:p>
            <a:r>
              <a:rPr lang="en-US" sz="1050" dirty="0" smtClean="0"/>
              <a:t>Restore</a:t>
            </a:r>
          </a:p>
          <a:p>
            <a:r>
              <a:rPr lang="en-US" sz="1050" dirty="0" smtClean="0"/>
              <a:t>Close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2131162" y="3674030"/>
            <a:ext cx="840638" cy="2539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Rulers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4152900" y="1283742"/>
            <a:ext cx="838200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Top Level </a:t>
            </a:r>
          </a:p>
          <a:p>
            <a:pPr algn="ctr"/>
            <a:r>
              <a:rPr lang="en-US" sz="1050" dirty="0" smtClean="0"/>
              <a:t>Tabs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3051034"/>
            <a:ext cx="840638" cy="2539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Group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Print Preview </a:t>
            </a:r>
            <a:r>
              <a:rPr lang="en-US" dirty="0" smtClean="0"/>
              <a:t>lets you view a document as it will appear printed</a:t>
            </a:r>
          </a:p>
          <a:p>
            <a:endParaRPr lang="en-US" dirty="0" smtClean="0"/>
          </a:p>
          <a:p>
            <a:r>
              <a:rPr lang="en-US" dirty="0" smtClean="0"/>
              <a:t>Click the File tab and choose Print—This will allow you to use Print Preview as well.</a:t>
            </a:r>
          </a:p>
          <a:p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u="sng" dirty="0" smtClean="0"/>
              <a:t>two</a:t>
            </a:r>
            <a:r>
              <a:rPr lang="en-US" dirty="0" smtClean="0"/>
              <a:t> ways (orientation) to print (found in the Print Layout tab)</a:t>
            </a:r>
          </a:p>
          <a:p>
            <a:pPr lvl="1"/>
            <a:r>
              <a:rPr lang="en-US" u="sng" dirty="0" smtClean="0"/>
              <a:t>Portrait</a:t>
            </a:r>
            <a:r>
              <a:rPr lang="en-US" dirty="0" smtClean="0"/>
              <a:t> (Tall)</a:t>
            </a:r>
            <a:endParaRPr lang="en-US" u="sng" dirty="0" smtClean="0"/>
          </a:p>
          <a:p>
            <a:pPr lvl="1"/>
            <a:r>
              <a:rPr lang="en-US" u="sng" dirty="0" smtClean="0"/>
              <a:t>Landscape</a:t>
            </a:r>
            <a:r>
              <a:rPr lang="en-US" dirty="0" smtClean="0"/>
              <a:t> (Wide)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is </a:t>
            </a:r>
            <a:r>
              <a:rPr lang="en-US" u="sng" dirty="0" smtClean="0"/>
              <a:t>word processing  </a:t>
            </a:r>
            <a:r>
              <a:rPr lang="en-US" dirty="0" smtClean="0"/>
              <a:t>software.</a:t>
            </a:r>
          </a:p>
          <a:p>
            <a:r>
              <a:rPr lang="en-US" dirty="0" smtClean="0"/>
              <a:t>You can use it to type </a:t>
            </a:r>
            <a:r>
              <a:rPr lang="en-US" u="sng" dirty="0" smtClean="0"/>
              <a:t>letters</a:t>
            </a:r>
            <a:r>
              <a:rPr lang="en-US" dirty="0" smtClean="0"/>
              <a:t>, </a:t>
            </a:r>
            <a:r>
              <a:rPr lang="en-US" u="sng" dirty="0" smtClean="0"/>
              <a:t>reports</a:t>
            </a:r>
            <a:r>
              <a:rPr lang="en-US" dirty="0" smtClean="0"/>
              <a:t>, and other documents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File Tab </a:t>
            </a:r>
            <a:r>
              <a:rPr lang="en-US" dirty="0" smtClean="0"/>
              <a:t>is the central location for managing and sharing documents.</a:t>
            </a:r>
          </a:p>
          <a:p>
            <a:r>
              <a:rPr lang="en-US" dirty="0" smtClean="0"/>
              <a:t>When you click on the File Tab, you are in </a:t>
            </a:r>
            <a:r>
              <a:rPr lang="en-US" u="sng" dirty="0" smtClean="0"/>
              <a:t>backstage</a:t>
            </a:r>
            <a:r>
              <a:rPr lang="en-US" dirty="0" smtClean="0"/>
              <a:t> view.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a file</a:t>
            </a:r>
          </a:p>
          <a:p>
            <a:pPr lvl="1"/>
            <a:r>
              <a:rPr lang="en-US" dirty="0" smtClean="0"/>
              <a:t>File tab &gt; Open </a:t>
            </a:r>
          </a:p>
          <a:p>
            <a:pPr lvl="1"/>
            <a:r>
              <a:rPr lang="en-US" dirty="0" err="1" smtClean="0"/>
              <a:t>Ctrl+O</a:t>
            </a:r>
            <a:endParaRPr lang="en-US" dirty="0" smtClean="0"/>
          </a:p>
          <a:p>
            <a:r>
              <a:rPr lang="en-US" dirty="0" smtClean="0"/>
              <a:t>Save a file</a:t>
            </a:r>
          </a:p>
          <a:p>
            <a:pPr lvl="1"/>
            <a:r>
              <a:rPr lang="en-US" dirty="0" smtClean="0"/>
              <a:t>File tab&gt; Save</a:t>
            </a:r>
          </a:p>
          <a:p>
            <a:pPr lvl="1"/>
            <a:r>
              <a:rPr lang="en-US" dirty="0" err="1" smtClean="0"/>
              <a:t>Ctrl+S</a:t>
            </a:r>
            <a:endParaRPr lang="en-US" dirty="0" smtClean="0"/>
          </a:p>
          <a:p>
            <a:r>
              <a:rPr lang="en-US" dirty="0" smtClean="0"/>
              <a:t>Save with new name or location</a:t>
            </a:r>
          </a:p>
          <a:p>
            <a:pPr lvl="1"/>
            <a:r>
              <a:rPr lang="en-US" dirty="0" smtClean="0"/>
              <a:t>File tab&gt; Save as</a:t>
            </a:r>
          </a:p>
          <a:p>
            <a:r>
              <a:rPr lang="en-US" dirty="0" smtClean="0"/>
              <a:t>Saving in a different File format</a:t>
            </a:r>
            <a:r>
              <a:rPr lang="en-US" dirty="0" smtClean="0">
                <a:sym typeface="Wingdings" pitchFamily="2" charset="2"/>
              </a:rPr>
              <a:t> PDF—Save As,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change file type to PDF</a:t>
            </a:r>
            <a:endParaRPr lang="en-US" dirty="0" smtClean="0"/>
          </a:p>
          <a:p>
            <a:r>
              <a:rPr lang="en-US" dirty="0" smtClean="0"/>
              <a:t>Printing</a:t>
            </a:r>
          </a:p>
          <a:p>
            <a:pPr lvl="1"/>
            <a:r>
              <a:rPr lang="en-US" dirty="0" smtClean="0"/>
              <a:t>Ctrl + 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Commands and Shortcuts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334000"/>
            <a:ext cx="1066800" cy="119809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Select a word</a:t>
            </a:r>
          </a:p>
          <a:p>
            <a:pPr lvl="1"/>
            <a:r>
              <a:rPr lang="en-US" dirty="0" smtClean="0"/>
              <a:t>Double click on the word</a:t>
            </a:r>
          </a:p>
          <a:p>
            <a:r>
              <a:rPr lang="en-US" dirty="0" smtClean="0"/>
              <a:t>Select a sentence</a:t>
            </a:r>
          </a:p>
          <a:p>
            <a:pPr lvl="1"/>
            <a:r>
              <a:rPr lang="en-US" dirty="0" smtClean="0"/>
              <a:t>Ctrl + Click anywhere in the sentence</a:t>
            </a:r>
          </a:p>
          <a:p>
            <a:r>
              <a:rPr lang="en-US" dirty="0" smtClean="0"/>
              <a:t>Select a paragraph</a:t>
            </a:r>
          </a:p>
          <a:p>
            <a:pPr lvl="1"/>
            <a:r>
              <a:rPr lang="en-US" dirty="0" smtClean="0"/>
              <a:t>Triple click anywhere in the paragraph</a:t>
            </a:r>
          </a:p>
          <a:p>
            <a:r>
              <a:rPr lang="en-US" dirty="0" smtClean="0"/>
              <a:t>Select the whole document a</a:t>
            </a:r>
          </a:p>
          <a:p>
            <a:r>
              <a:rPr lang="en-US" dirty="0" smtClean="0"/>
              <a:t>(Home-Select-Select All)</a:t>
            </a:r>
          </a:p>
          <a:p>
            <a:pPr lvl="1"/>
            <a:r>
              <a:rPr lang="en-US" dirty="0" smtClean="0"/>
              <a:t>Ctrl + 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and Highlight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545" y="3171275"/>
            <a:ext cx="2960386" cy="179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Cut</a:t>
            </a:r>
          </a:p>
          <a:p>
            <a:pPr lvl="1"/>
            <a:r>
              <a:rPr lang="en-US" dirty="0" smtClean="0"/>
              <a:t>Shortcut is </a:t>
            </a:r>
            <a:r>
              <a:rPr lang="en-US" dirty="0" err="1" smtClean="0"/>
              <a:t>Ctrl+X</a:t>
            </a:r>
            <a:endParaRPr lang="en-US" dirty="0" smtClean="0"/>
          </a:p>
          <a:p>
            <a:pPr lvl="1"/>
            <a:r>
              <a:rPr lang="en-US" dirty="0" smtClean="0"/>
              <a:t>Right click is Cut</a:t>
            </a:r>
          </a:p>
          <a:p>
            <a:r>
              <a:rPr lang="en-US" dirty="0" smtClean="0"/>
              <a:t>Copy</a:t>
            </a:r>
          </a:p>
          <a:p>
            <a:pPr lvl="1"/>
            <a:r>
              <a:rPr lang="en-US" dirty="0" smtClean="0"/>
              <a:t>Shortcut is </a:t>
            </a:r>
            <a:r>
              <a:rPr lang="en-US" dirty="0" err="1" smtClean="0"/>
              <a:t>Ctrl+C</a:t>
            </a:r>
            <a:endParaRPr lang="en-US" dirty="0" smtClean="0"/>
          </a:p>
          <a:p>
            <a:pPr lvl="1"/>
            <a:r>
              <a:rPr lang="en-US" dirty="0" smtClean="0"/>
              <a:t>Right click is Copy</a:t>
            </a:r>
          </a:p>
          <a:p>
            <a:r>
              <a:rPr lang="en-US" dirty="0" smtClean="0"/>
              <a:t>Paste</a:t>
            </a:r>
          </a:p>
          <a:p>
            <a:pPr lvl="1"/>
            <a:r>
              <a:rPr lang="en-US" dirty="0" smtClean="0"/>
              <a:t>Shortcut is </a:t>
            </a:r>
            <a:r>
              <a:rPr lang="en-US" dirty="0" err="1" smtClean="0"/>
              <a:t>Ctrl+V</a:t>
            </a:r>
            <a:endParaRPr lang="en-US" dirty="0" smtClean="0"/>
          </a:p>
          <a:p>
            <a:pPr lvl="1"/>
            <a:r>
              <a:rPr lang="en-US" dirty="0" smtClean="0"/>
              <a:t>Right click is Paste (clipboard)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Cut—Copy--Paste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590800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3276600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Copy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4648200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Paste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488" y="3102069"/>
            <a:ext cx="2984500" cy="188494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943600" y="2895600"/>
            <a:ext cx="1219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72200" y="3581400"/>
            <a:ext cx="990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822731" y="3840224"/>
            <a:ext cx="23622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717"/>
          </a:xfrm>
        </p:spPr>
        <p:txBody>
          <a:bodyPr/>
          <a:lstStyle/>
          <a:p>
            <a:r>
              <a:rPr lang="en-US" dirty="0" smtClean="0"/>
              <a:t>Besides cut and paste, text can also be </a:t>
            </a:r>
            <a:r>
              <a:rPr lang="en-US" u="sng" dirty="0" smtClean="0"/>
              <a:t>dragged</a:t>
            </a:r>
            <a:r>
              <a:rPr lang="en-US" dirty="0" smtClean="0"/>
              <a:t> and </a:t>
            </a:r>
            <a:r>
              <a:rPr lang="en-US" u="sng" dirty="0" smtClean="0"/>
              <a:t>dropped</a:t>
            </a:r>
          </a:p>
          <a:p>
            <a:r>
              <a:rPr lang="en-US" dirty="0" smtClean="0"/>
              <a:t>Other useful tools include:</a:t>
            </a:r>
          </a:p>
          <a:p>
            <a:pPr lvl="1"/>
            <a:r>
              <a:rPr lang="en-US" dirty="0" smtClean="0"/>
              <a:t>Undo or </a:t>
            </a:r>
            <a:r>
              <a:rPr lang="en-US" dirty="0" err="1" smtClean="0"/>
              <a:t>Ctrl+Z</a:t>
            </a:r>
            <a:endParaRPr lang="en-US" dirty="0" smtClean="0"/>
          </a:p>
          <a:p>
            <a:pPr lvl="1"/>
            <a:r>
              <a:rPr lang="en-US" dirty="0" smtClean="0"/>
              <a:t>Redo or </a:t>
            </a:r>
            <a:r>
              <a:rPr lang="en-US" dirty="0" err="1" smtClean="0"/>
              <a:t>Ctrl+Y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Clipboard</a:t>
            </a:r>
            <a:r>
              <a:rPr lang="en-US" dirty="0" smtClean="0"/>
              <a:t> is the temporary storage for copied text</a:t>
            </a:r>
          </a:p>
          <a:p>
            <a:r>
              <a:rPr lang="en-US" dirty="0" smtClean="0"/>
              <a:t>The clipboard can be accessed through the </a:t>
            </a:r>
            <a:r>
              <a:rPr lang="en-US" u="sng" dirty="0" smtClean="0"/>
              <a:t>dialog box launcher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More Tools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2871147"/>
            <a:ext cx="26670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Quick Access toolbar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6728361" y="3240974"/>
            <a:ext cx="685800" cy="38100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46076" y="5330040"/>
            <a:ext cx="175260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 Box Launcher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 rotWithShape="1">
          <a:blip r:embed="rId2"/>
          <a:srcRect l="1" t="4640" r="91089" b="86534"/>
          <a:stretch/>
        </p:blipFill>
        <p:spPr bwMode="auto">
          <a:xfrm>
            <a:off x="4685944" y="5443314"/>
            <a:ext cx="1878012" cy="106611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198" y="5214212"/>
            <a:ext cx="2243988" cy="141725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6475020" y="5976371"/>
            <a:ext cx="506682" cy="424085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8248" y="3353270"/>
            <a:ext cx="2316184" cy="874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4038917"/>
          </a:xfrm>
        </p:spPr>
        <p:txBody>
          <a:bodyPr/>
          <a:lstStyle/>
          <a:p>
            <a:r>
              <a:rPr lang="en-US" dirty="0" smtClean="0"/>
              <a:t>Check spelling </a:t>
            </a:r>
          </a:p>
          <a:p>
            <a:pPr lvl="1"/>
            <a:r>
              <a:rPr lang="en-US" dirty="0" smtClean="0"/>
              <a:t>Review tab&gt; Proofing group</a:t>
            </a:r>
          </a:p>
          <a:p>
            <a:r>
              <a:rPr lang="en-US" dirty="0" smtClean="0"/>
              <a:t>Auto correct </a:t>
            </a:r>
            <a:r>
              <a:rPr lang="en-US" u="sng" dirty="0" smtClean="0"/>
              <a:t>automatically</a:t>
            </a:r>
            <a:r>
              <a:rPr lang="en-US" dirty="0" smtClean="0"/>
              <a:t> corrects common spelling errors</a:t>
            </a:r>
          </a:p>
          <a:p>
            <a:r>
              <a:rPr lang="en-US" dirty="0" smtClean="0"/>
              <a:t>AutoCorrect can be </a:t>
            </a:r>
            <a:r>
              <a:rPr lang="en-US" u="sng" dirty="0" smtClean="0"/>
              <a:t>found</a:t>
            </a:r>
            <a:r>
              <a:rPr lang="en-US" dirty="0" smtClean="0"/>
              <a:t> in the </a:t>
            </a:r>
            <a:r>
              <a:rPr lang="en-US" u="sng" dirty="0" smtClean="0"/>
              <a:t>proofing</a:t>
            </a:r>
            <a:r>
              <a:rPr lang="en-US" dirty="0" smtClean="0"/>
              <a:t> section of the Options in the File tab.</a:t>
            </a:r>
          </a:p>
          <a:p>
            <a:r>
              <a:rPr lang="en-US" u="sng" dirty="0" smtClean="0"/>
              <a:t>Auto complete </a:t>
            </a:r>
            <a:r>
              <a:rPr lang="en-US" dirty="0" smtClean="0"/>
              <a:t>will guess certain words</a:t>
            </a:r>
          </a:p>
          <a:p>
            <a:r>
              <a:rPr lang="en-US" dirty="0" smtClean="0"/>
              <a:t>Incorrect spelling is underlined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dirty="0" smtClean="0"/>
              <a:t>Incorrect grammar is underlined in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291" y="1578152"/>
            <a:ext cx="2432858" cy="111089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783676" y="1591056"/>
            <a:ext cx="8382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Center shortcut is </a:t>
            </a:r>
            <a:r>
              <a:rPr lang="en-US" dirty="0" err="1" smtClean="0"/>
              <a:t>Ctrl+E</a:t>
            </a:r>
            <a:endParaRPr lang="en-US" dirty="0" smtClean="0"/>
          </a:p>
          <a:p>
            <a:r>
              <a:rPr lang="en-US" dirty="0" smtClean="0"/>
              <a:t>Left shortcut is </a:t>
            </a:r>
            <a:r>
              <a:rPr lang="en-US" dirty="0" err="1" smtClean="0"/>
              <a:t>Ctrl+L</a:t>
            </a:r>
            <a:endParaRPr lang="en-US" dirty="0" smtClean="0"/>
          </a:p>
          <a:p>
            <a:r>
              <a:rPr lang="en-US" dirty="0" smtClean="0"/>
              <a:t>Right shortcut is </a:t>
            </a:r>
            <a:r>
              <a:rPr lang="en-US" dirty="0" err="1" smtClean="0"/>
              <a:t>Ctrl+R</a:t>
            </a:r>
            <a:endParaRPr lang="en-US" dirty="0" smtClean="0"/>
          </a:p>
          <a:p>
            <a:r>
              <a:rPr lang="en-US" dirty="0" smtClean="0"/>
              <a:t>Justify shortcut is </a:t>
            </a:r>
            <a:r>
              <a:rPr lang="en-US" dirty="0" err="1" smtClean="0"/>
              <a:t>Ctrl+J</a:t>
            </a:r>
            <a:endParaRPr lang="en-US" dirty="0" smtClean="0"/>
          </a:p>
          <a:p>
            <a:r>
              <a:rPr lang="en-US" dirty="0" smtClean="0"/>
              <a:t>Vertical alignment is from </a:t>
            </a:r>
            <a:r>
              <a:rPr lang="en-US" b="1" u="sng" dirty="0" smtClean="0"/>
              <a:t>top</a:t>
            </a:r>
            <a:r>
              <a:rPr lang="en-US" dirty="0" smtClean="0"/>
              <a:t> to </a:t>
            </a:r>
            <a:r>
              <a:rPr lang="en-US" b="1" u="sng" dirty="0" smtClean="0"/>
              <a:t>bottom</a:t>
            </a:r>
          </a:p>
          <a:p>
            <a:pPr lvl="1"/>
            <a:r>
              <a:rPr lang="en-US" dirty="0" smtClean="0"/>
              <a:t>Page Layout tab&gt; Page set up group&gt; Dialog Box Launcher &gt; Layout </a:t>
            </a:r>
            <a:r>
              <a:rPr lang="en-US" smtClean="0"/>
              <a:t>Tab&gt;Page Section</a:t>
            </a:r>
            <a:endParaRPr lang="en-US" dirty="0" smtClean="0"/>
          </a:p>
          <a:p>
            <a:pPr lvl="1"/>
            <a:r>
              <a:rPr lang="en-US" dirty="0" smtClean="0"/>
              <a:t>Types are </a:t>
            </a:r>
            <a:r>
              <a:rPr lang="en-US" u="sng" dirty="0" smtClean="0"/>
              <a:t>Center</a:t>
            </a:r>
            <a:r>
              <a:rPr lang="en-US" dirty="0" smtClean="0"/>
              <a:t>, </a:t>
            </a:r>
            <a:r>
              <a:rPr lang="en-US" u="sng" dirty="0" smtClean="0"/>
              <a:t>Top</a:t>
            </a:r>
            <a:r>
              <a:rPr lang="en-US" dirty="0" smtClean="0"/>
              <a:t>, </a:t>
            </a:r>
            <a:r>
              <a:rPr lang="en-US" u="sng" dirty="0" smtClean="0"/>
              <a:t>Bottom</a:t>
            </a:r>
            <a:r>
              <a:rPr lang="en-US" dirty="0" smtClean="0"/>
              <a:t> and </a:t>
            </a:r>
            <a:r>
              <a:rPr lang="en-US" u="sng" dirty="0" smtClean="0"/>
              <a:t>Justify</a:t>
            </a:r>
          </a:p>
          <a:p>
            <a:r>
              <a:rPr lang="en-US" dirty="0" smtClean="0"/>
              <a:t>Horizontal Alignment  is </a:t>
            </a:r>
            <a:r>
              <a:rPr lang="en-US" u="sng" dirty="0" smtClean="0"/>
              <a:t>left</a:t>
            </a:r>
            <a:r>
              <a:rPr lang="en-US" dirty="0" smtClean="0"/>
              <a:t> and </a:t>
            </a:r>
            <a:r>
              <a:rPr lang="en-US" u="sng" dirty="0" smtClean="0"/>
              <a:t>right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019800" y="2209800"/>
            <a:ext cx="5334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858000" y="3128898"/>
            <a:ext cx="152400" cy="300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010400" y="2209800"/>
            <a:ext cx="5334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3352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53400" y="3124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Justify</a:t>
            </a:r>
            <a:endParaRPr lang="en-US" dirty="0"/>
          </a:p>
        </p:txBody>
      </p:sp>
      <p:pic>
        <p:nvPicPr>
          <p:cNvPr id="16" name="Picture 1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6" t="10367" r="57020" b="84881"/>
          <a:stretch/>
        </p:blipFill>
        <p:spPr bwMode="auto">
          <a:xfrm>
            <a:off x="6017173" y="2489135"/>
            <a:ext cx="1831428" cy="6397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7848601" y="2971800"/>
            <a:ext cx="533399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1457</TotalTime>
  <Words>731</Words>
  <Application>Microsoft Office PowerPoint</Application>
  <PresentationFormat>On-screen Show (4:3)</PresentationFormat>
  <Paragraphs>174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Symbol</vt:lpstr>
      <vt:lpstr>Wingdings</vt:lpstr>
      <vt:lpstr>Waveform</vt:lpstr>
      <vt:lpstr>PowerPoint Presentation</vt:lpstr>
      <vt:lpstr>PowerPoint Presentation</vt:lpstr>
      <vt:lpstr>Getting to Know Word</vt:lpstr>
      <vt:lpstr>Useful Commands and Shortcuts</vt:lpstr>
      <vt:lpstr>Select and Highlight Text</vt:lpstr>
      <vt:lpstr>Cut—Copy--Paste</vt:lpstr>
      <vt:lpstr>More Tools</vt:lpstr>
      <vt:lpstr>Spelling</vt:lpstr>
      <vt:lpstr>Alignment</vt:lpstr>
      <vt:lpstr>Margins</vt:lpstr>
      <vt:lpstr>Line Spacing</vt:lpstr>
      <vt:lpstr>Font</vt:lpstr>
      <vt:lpstr>Font (cont)</vt:lpstr>
      <vt:lpstr>Themes &amp; Styles</vt:lpstr>
      <vt:lpstr>Themes &amp; Styles (cont)</vt:lpstr>
      <vt:lpstr>Page Borders</vt:lpstr>
      <vt:lpstr>Headers &amp; Footers</vt:lpstr>
      <vt:lpstr>Class Format</vt:lpstr>
      <vt:lpstr>Bullets and Numbering</vt:lpstr>
      <vt:lpstr>Printing</vt:lpstr>
    </vt:vector>
  </TitlesOfParts>
  <Company>Davis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1</dc:title>
  <dc:creator>Cathy Bell-Northridge High</dc:creator>
  <cp:lastModifiedBy>Cathalenia Bell</cp:lastModifiedBy>
  <cp:revision>99</cp:revision>
  <dcterms:created xsi:type="dcterms:W3CDTF">2010-02-03T00:43:06Z</dcterms:created>
  <dcterms:modified xsi:type="dcterms:W3CDTF">2013-09-10T18:46:50Z</dcterms:modified>
</cp:coreProperties>
</file>